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CD00"/>
    <a:srgbClr val="00589E"/>
    <a:srgbClr val="EFA029"/>
    <a:srgbClr val="D9D9D9"/>
    <a:srgbClr val="00B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62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8F110-7D31-4226-9669-9F5801EC8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A439AC-1EFF-4C4A-B62B-F14CDB859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AC045-6F96-41A1-8AC6-3DFD7E99D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25DF-48C0-4238-AD02-88F8498FB5B0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E6BCA-2EE3-4319-9EBF-FB03DCF77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B8152-3FD9-4986-882E-2F2229483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B923-1DDC-46EA-935F-788224E163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5A4862A-165D-4712-84E4-130119DBC151}"/>
              </a:ext>
            </a:extLst>
          </p:cNvPr>
          <p:cNvCxnSpPr>
            <a:cxnSpLocks/>
          </p:cNvCxnSpPr>
          <p:nvPr userDrawn="1"/>
        </p:nvCxnSpPr>
        <p:spPr>
          <a:xfrm>
            <a:off x="423863" y="1080255"/>
            <a:ext cx="11450932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EAF543F-0FC8-4E3E-9E7D-7813C1027F3E}"/>
              </a:ext>
            </a:extLst>
          </p:cNvPr>
          <p:cNvSpPr/>
          <p:nvPr userDrawn="1"/>
        </p:nvSpPr>
        <p:spPr>
          <a:xfrm>
            <a:off x="986691" y="161781"/>
            <a:ext cx="729330" cy="72933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6BFEAE-88E4-4312-A7DA-A397C85EC0FC}"/>
              </a:ext>
            </a:extLst>
          </p:cNvPr>
          <p:cNvSpPr txBox="1"/>
          <p:nvPr userDrawn="1"/>
        </p:nvSpPr>
        <p:spPr>
          <a:xfrm>
            <a:off x="1611222" y="17775"/>
            <a:ext cx="907621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rgbClr val="C00000"/>
                </a:solidFill>
                <a:latin typeface="Century Gothic" panose="020B0502020202020204" pitchFamily="34" charset="0"/>
              </a:rPr>
              <a:t>International Advanced School on Optoelectronic Devices (OED-2021), June 10-11, 2021, RIAPA, University of Tabriz, Tabriz, Iran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1C5E409-D690-4EBC-90C0-5EEE60E86877}"/>
              </a:ext>
            </a:extLst>
          </p:cNvPr>
          <p:cNvGrpSpPr/>
          <p:nvPr userDrawn="1"/>
        </p:nvGrpSpPr>
        <p:grpSpPr>
          <a:xfrm>
            <a:off x="-212256" y="32019"/>
            <a:ext cx="1446778" cy="1125112"/>
            <a:chOff x="20934" y="-88983"/>
            <a:chExt cx="1378401" cy="1071936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7610949-02A8-4AA1-A119-28F56C5B1B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-20209" t="-7772" r="-9957" b="-5307"/>
            <a:stretch/>
          </p:blipFill>
          <p:spPr>
            <a:xfrm>
              <a:off x="299678" y="-88983"/>
              <a:ext cx="804284" cy="835919"/>
            </a:xfrm>
            <a:prstGeom prst="rect">
              <a:avLst/>
            </a:prstGeom>
            <a:noFill/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6BE1D62-4DCF-4CB1-90A7-BA34C0DADB8E}"/>
                </a:ext>
              </a:extLst>
            </p:cNvPr>
            <p:cNvSpPr txBox="1"/>
            <p:nvPr/>
          </p:nvSpPr>
          <p:spPr>
            <a:xfrm>
              <a:off x="20934" y="661545"/>
              <a:ext cx="1378401" cy="32140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 kern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of Tabriz</a:t>
              </a:r>
              <a:endParaRPr lang="en-US" sz="10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972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EC44-F8E3-44C5-BB64-BE2E86A82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6CA521-BDF8-407B-A701-5B8C4EAA8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026AF-671D-42DF-8F22-A33A1BB55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25DF-48C0-4238-AD02-88F8498FB5B0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5022E-910B-4A8E-8D7F-B5129D0E6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FB01A-B8CB-4F18-9D09-491AA52E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B923-1DDC-46EA-935F-788224E163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3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2EBB7B-8EB3-4C18-A13C-73FEAF6680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C63297-2A4E-4553-9C36-BE078836D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B979C-26C2-49D6-BFA2-4E99A21FC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25DF-48C0-4238-AD02-88F8498FB5B0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A61D4-909E-4906-8DD3-9C99DF64A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0B943-FC0B-4B0B-BB6C-C801CBC8F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B923-1DDC-46EA-935F-788224E163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19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93EE4-2904-43A8-8585-269C3BBAD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D0819-F50F-448F-97ED-05E750C24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C62A8-EE10-4EDF-BBDD-A7C41EC0A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25DF-48C0-4238-AD02-88F8498FB5B0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7E746-7E1D-4714-8354-FDE4766D5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CAB62-C6B9-41B4-BDD7-DD2DB019D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B923-1DDC-46EA-935F-788224E163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4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2FBBF-817D-4644-B986-6C9794D4A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FB8E5-3C43-4700-BABD-6F8C71525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E4868-051B-412E-AA58-85FFFFA38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25DF-48C0-4238-AD02-88F8498FB5B0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4DCFA-0799-4502-9AC9-4A816BD6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7AE1E-C838-453A-ABEB-25B2EE6F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B923-1DDC-46EA-935F-788224E163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531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47C2A-3A2B-436B-8CDC-FEAFD7B90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566D4-57A0-429C-98DD-7A6C1485F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A232E-83E1-49E8-9BD2-2C111DFEF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FD89F7-0166-47B6-832E-6984750B0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25DF-48C0-4238-AD02-88F8498FB5B0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B1F39-87E4-4B17-B8AB-3CA554CD1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615B7-9753-4725-88B3-190586618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B923-1DDC-46EA-935F-788224E163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35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83B89-C490-4413-A5FA-20F81EEB8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BFAB6-B67F-4AB0-AACE-15408A9C0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3F6905-D325-4D28-BA70-E825BF2A0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DBD324-48ED-4FF8-B686-263C44368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B68E11-7A4E-40FC-9124-C69D232503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30C4A7-B09D-46F5-852C-ED9E9828A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25DF-48C0-4238-AD02-88F8498FB5B0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CCC019-5A59-429B-AC42-D18E0F18C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303D91-012D-4C70-A24F-B01EB83A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B923-1DDC-46EA-935F-788224E163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84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E45B7-41FE-486C-81F0-50D4E5D49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D3C8F8-FC11-4008-A45F-4AAE78835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25DF-48C0-4238-AD02-88F8498FB5B0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6AF19-AAF2-44A4-A403-6F3F10B2B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D4ED5A-B0B8-4F92-B523-EEE1F0068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B923-1DDC-46EA-935F-788224E163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3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31791-6963-47A8-AB16-9B27D3971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25DF-48C0-4238-AD02-88F8498FB5B0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1DCBFE-2687-4CF0-AF53-DB1493F5F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F381CD-9D48-4B8B-8020-F7E619F47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B923-1DDC-46EA-935F-788224E163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84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E4892-5590-4905-A420-177474E40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BA7E9-142A-43C3-BFDA-C5E239AD6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D12CC-D198-422D-BEBD-48884B137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18845-DD50-4E55-A5F5-BBFD2793F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25DF-48C0-4238-AD02-88F8498FB5B0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BCE64-7E92-44EC-8886-D3D18D811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74DDB-11BB-429D-B56A-328BA8E57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B923-1DDC-46EA-935F-788224E163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90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99B9E-5933-4036-95A0-CDBFBB0AA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46A9BC-7416-4EB3-BC05-14A3EC2E8F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DC202C-D78F-4541-95DE-53D5FBEA2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151AC3-6EFC-4099-878B-AD565CE6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25DF-48C0-4238-AD02-88F8498FB5B0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18C39-6D99-41D7-8ECB-1B70973B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4BEF6-5ADB-4B80-ADF1-3123B03CC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B923-1DDC-46EA-935F-788224E163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49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DC9ED4-6686-4290-8737-7591F1828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1560C-AA26-4BA9-B9D3-4EC057F50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F2E5F-5D0F-45E1-919F-D68769C18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625DF-48C0-4238-AD02-88F8498FB5B0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D9073-21F4-45E9-862A-8379868C2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2BAE2-9E9A-409D-A73C-6D2431CA7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B923-1DDC-46EA-935F-788224E163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37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5">
            <a:extLst>
              <a:ext uri="{FF2B5EF4-FFF2-40B4-BE49-F238E27FC236}">
                <a16:creationId xmlns:a16="http://schemas.microsoft.com/office/drawing/2014/main" id="{DE272C53-D7D5-40CF-B627-C159527B5B7B}"/>
              </a:ext>
            </a:extLst>
          </p:cNvPr>
          <p:cNvSpPr txBox="1">
            <a:spLocks/>
          </p:cNvSpPr>
          <p:nvPr/>
        </p:nvSpPr>
        <p:spPr bwMode="auto">
          <a:xfrm>
            <a:off x="1791187" y="298268"/>
            <a:ext cx="8609626" cy="70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 i="0" kern="1200">
                <a:solidFill>
                  <a:schemeClr val="tx1"/>
                </a:solidFill>
                <a:latin typeface="Gill Sans MT"/>
                <a:ea typeface="MS PGothic" pitchFamily="34" charset="-128"/>
                <a:cs typeface="Gill Sans MT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ill Sans MT" charset="0"/>
                <a:ea typeface="MS PGothic" pitchFamily="34" charset="-128"/>
                <a:cs typeface="Gill Sans MT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ill Sans MT" charset="0"/>
                <a:ea typeface="MS PGothic" pitchFamily="34" charset="-128"/>
                <a:cs typeface="Gill Sans MT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ill Sans MT" charset="0"/>
                <a:ea typeface="MS PGothic" pitchFamily="34" charset="-128"/>
                <a:cs typeface="Gill Sans MT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ill Sans MT" charset="0"/>
                <a:ea typeface="MS PGothic" pitchFamily="34" charset="-128"/>
                <a:cs typeface="Gill Sans MT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81300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Title in plain language with your core message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spc="0" normalizeH="0" baseline="0" noProof="0">
                <a:ln>
                  <a:noFill/>
                </a:ln>
                <a:solidFill>
                  <a:srgbClr val="00589E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Presenting Author / Institution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589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22">
            <a:extLst>
              <a:ext uri="{FF2B5EF4-FFF2-40B4-BE49-F238E27FC236}">
                <a16:creationId xmlns:a16="http://schemas.microsoft.com/office/drawing/2014/main" id="{C180E98D-D7E2-4023-87B4-34AC8223F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26" y="6530468"/>
            <a:ext cx="148679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Poster ID</a:t>
            </a:r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816F4B73-0A3F-4C91-BB87-0EDDB94CD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293" y="1410208"/>
            <a:ext cx="5824544" cy="2034987"/>
          </a:xfrm>
          <a:prstGeom prst="rect">
            <a:avLst/>
          </a:prstGeom>
          <a:noFill/>
          <a:ln w="12700">
            <a:solidFill>
              <a:srgbClr val="181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marL="171450" marR="0" lvl="0" indent="-171450" algn="just" defTabSz="91440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813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Motivation/Context?</a:t>
            </a:r>
          </a:p>
          <a:p>
            <a:pPr marL="171450" marR="0" lvl="0" indent="-171450" algn="just" defTabSz="91440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813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What was the research question?</a:t>
            </a:r>
          </a:p>
          <a:p>
            <a:pPr marL="171450" marR="0" lvl="0" indent="-171450" algn="just" defTabSz="91440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813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What</a:t>
            </a:r>
            <a:r>
              <a:rPr kumimoji="0" lang="en-US" altLang="en-US" sz="1400" b="1" i="0" u="none" strike="noStrike" kern="0" cap="none" spc="0" normalizeH="0" noProof="0" dirty="0">
                <a:ln>
                  <a:noFill/>
                </a:ln>
                <a:solidFill>
                  <a:srgbClr val="1813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results have you got?</a:t>
            </a:r>
            <a:endParaRPr kumimoji="0" lang="en-US" altLang="en-US" sz="1400" b="1" i="0" u="none" strike="noStrike" kern="0" cap="none" spc="0" normalizeH="0" baseline="0" noProof="0" dirty="0">
              <a:ln>
                <a:noFill/>
              </a:ln>
              <a:solidFill>
                <a:srgbClr val="1813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171450" marR="0" lvl="0" indent="-171450" algn="just" defTabSz="91440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813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Please use short sentences and bullet</a:t>
            </a:r>
            <a:r>
              <a:rPr kumimoji="0" lang="en-US" altLang="en-US" sz="1400" b="1" i="0" u="none" strike="noStrike" kern="0" cap="none" spc="0" normalizeH="0" noProof="0" dirty="0">
                <a:ln>
                  <a:noFill/>
                </a:ln>
                <a:solidFill>
                  <a:srgbClr val="1813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points. </a:t>
            </a:r>
          </a:p>
          <a:p>
            <a:pPr marL="171450" marR="0" lvl="0" indent="-171450" algn="just" defTabSz="91440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813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Minimum font size 14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39E76C4-4F61-4B6E-830A-654669CE72E9}"/>
              </a:ext>
            </a:extLst>
          </p:cNvPr>
          <p:cNvGrpSpPr/>
          <p:nvPr/>
        </p:nvGrpSpPr>
        <p:grpSpPr>
          <a:xfrm>
            <a:off x="6152507" y="4218578"/>
            <a:ext cx="5936228" cy="1480891"/>
            <a:chOff x="6091419" y="5457042"/>
            <a:chExt cx="4125562" cy="1530739"/>
          </a:xfrm>
        </p:grpSpPr>
        <p:sp>
          <p:nvSpPr>
            <p:cNvPr id="23" name="Text Box 9">
              <a:extLst>
                <a:ext uri="{FF2B5EF4-FFF2-40B4-BE49-F238E27FC236}">
                  <a16:creationId xmlns:a16="http://schemas.microsoft.com/office/drawing/2014/main" id="{F9148856-D27C-4010-9C79-A8DA168CB7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1419" y="5457042"/>
              <a:ext cx="226853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 dirty="0">
                  <a:solidFill>
                    <a:srgbClr val="181300"/>
                  </a:solidFill>
                  <a:latin typeface="Arial" pitchFamily="34" charset="0"/>
                  <a:ea typeface="MS PGothic" panose="020B0600070205080204" pitchFamily="34" charset="-128"/>
                  <a:cs typeface="Arial" pitchFamily="34" charset="0"/>
                </a:rPr>
                <a:t>Conclusion:</a:t>
              </a:r>
            </a:p>
          </p:txBody>
        </p:sp>
        <p:sp>
          <p:nvSpPr>
            <p:cNvPr id="24" name="Text Box 12">
              <a:extLst>
                <a:ext uri="{FF2B5EF4-FFF2-40B4-BE49-F238E27FC236}">
                  <a16:creationId xmlns:a16="http://schemas.microsoft.com/office/drawing/2014/main" id="{059BE772-1E2F-40B7-A864-BCF42674CC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6251" y="5809677"/>
              <a:ext cx="4080730" cy="1178104"/>
            </a:xfrm>
            <a:prstGeom prst="rect">
              <a:avLst/>
            </a:prstGeom>
            <a:noFill/>
            <a:ln w="12700">
              <a:solidFill>
                <a:srgbClr val="181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7800" marR="0" lvl="0" indent="-177800" algn="just" defTabSz="914400" eaLnBrk="1" fontAlgn="base" latinLnBrk="0" hangingPunct="1">
                <a:lnSpc>
                  <a:spcPct val="100000"/>
                </a:lnSpc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>
                  <a:tab pos="82550" algn="l"/>
                </a:tabLst>
                <a:defRPr/>
              </a:pPr>
              <a:r>
                <a:rPr lang="en-US" sz="1400" b="1" kern="0" dirty="0">
                  <a:solidFill>
                    <a:srgbClr val="181300"/>
                  </a:solidFill>
                  <a:ea typeface="MS PGothic" panose="020B0600070205080204" pitchFamily="34" charset="-128"/>
                </a:rPr>
                <a:t>What are the consequences and the impact of your results?</a:t>
              </a:r>
            </a:p>
            <a:p>
              <a:pPr marL="177800" marR="0" lvl="0" indent="-177800" algn="just" defTabSz="914400" eaLnBrk="1" fontAlgn="base" latinLnBrk="0" hangingPunct="1">
                <a:lnSpc>
                  <a:spcPct val="100000"/>
                </a:lnSpc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>
                  <a:tab pos="82550" algn="l"/>
                </a:tabLst>
                <a:defRPr/>
              </a:pPr>
              <a:r>
                <a:rPr lang="en-US" sz="1400" b="1" kern="0" dirty="0">
                  <a:solidFill>
                    <a:srgbClr val="181300"/>
                  </a:solidFill>
                  <a:ea typeface="MS PGothic" panose="020B0600070205080204" pitchFamily="34" charset="-128"/>
                </a:rPr>
                <a:t>Outlook into further research?</a:t>
              </a:r>
            </a:p>
            <a:p>
              <a:pPr marL="177800" marR="0" lvl="0" indent="-177800" algn="just" defTabSz="914400" eaLnBrk="1" fontAlgn="base" latinLnBrk="0" hangingPunct="1">
                <a:lnSpc>
                  <a:spcPct val="100000"/>
                </a:lnSpc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>
                  <a:tab pos="82550" algn="l"/>
                </a:tabLst>
                <a:defRPr/>
              </a:pPr>
              <a:r>
                <a:rPr lang="en-US" sz="1400" b="1" kern="0" dirty="0">
                  <a:solidFill>
                    <a:srgbClr val="181300"/>
                  </a:solidFill>
                  <a:ea typeface="MS PGothic" panose="020B0600070205080204" pitchFamily="34" charset="-128"/>
                </a:rPr>
                <a:t>Bullet points recommended.</a:t>
              </a:r>
            </a:p>
            <a:p>
              <a:pPr marL="177800" marR="0" lvl="0" indent="-177800" algn="just" defTabSz="914400" eaLnBrk="1" fontAlgn="base" latinLnBrk="0" hangingPunct="1">
                <a:lnSpc>
                  <a:spcPct val="100000"/>
                </a:lnSpc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>
                  <a:tab pos="82550" algn="l"/>
                </a:tabLst>
                <a:defRPr/>
              </a:pPr>
              <a:endParaRPr lang="en-US" sz="1400" b="1" kern="0" dirty="0">
                <a:solidFill>
                  <a:srgbClr val="181300"/>
                </a:solidFill>
                <a:ea typeface="MS PGothic" panose="020B0600070205080204" pitchFamily="34" charset="-128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C9E326C-A321-4090-98FD-159A126D5BAC}"/>
              </a:ext>
            </a:extLst>
          </p:cNvPr>
          <p:cNvGrpSpPr/>
          <p:nvPr/>
        </p:nvGrpSpPr>
        <p:grpSpPr>
          <a:xfrm>
            <a:off x="6151455" y="5742767"/>
            <a:ext cx="5937275" cy="1048965"/>
            <a:chOff x="6178516" y="2013133"/>
            <a:chExt cx="6377399" cy="361985"/>
          </a:xfrm>
        </p:grpSpPr>
        <p:sp>
          <p:nvSpPr>
            <p:cNvPr id="25" name="Text Box 9">
              <a:extLst>
                <a:ext uri="{FF2B5EF4-FFF2-40B4-BE49-F238E27FC236}">
                  <a16:creationId xmlns:a16="http://schemas.microsoft.com/office/drawing/2014/main" id="{10AC8AE7-BC77-45D3-982B-E9C876E567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8516" y="2013133"/>
              <a:ext cx="5595293" cy="102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600" b="1" dirty="0">
                  <a:solidFill>
                    <a:srgbClr val="1813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Co-authors/institutions/ DOI of the paper</a:t>
              </a:r>
            </a:p>
          </p:txBody>
        </p:sp>
        <p:sp>
          <p:nvSpPr>
            <p:cNvPr id="26" name="Text Box 12">
              <a:extLst>
                <a:ext uri="{FF2B5EF4-FFF2-40B4-BE49-F238E27FC236}">
                  <a16:creationId xmlns:a16="http://schemas.microsoft.com/office/drawing/2014/main" id="{58908104-589F-4D75-8087-BBD5E1C0F0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8933" y="2129986"/>
              <a:ext cx="6306982" cy="245132"/>
            </a:xfrm>
            <a:prstGeom prst="rect">
              <a:avLst/>
            </a:prstGeom>
            <a:noFill/>
            <a:ln w="12700">
              <a:solidFill>
                <a:srgbClr val="181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1813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Prof. XYZ</a:t>
              </a:r>
              <a:r>
                <a:rPr kumimoji="0" lang="en-US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1813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– PQR University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1813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Prof. XYZ</a:t>
              </a:r>
              <a:r>
                <a:rPr kumimoji="0" lang="en-US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1813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– PQR University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1813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Other Partners </a:t>
              </a:r>
              <a:r>
                <a:rPr kumimoji="0" lang="en-US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1813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– ABC, DEF, GHI, JKL</a:t>
              </a:r>
            </a:p>
          </p:txBody>
        </p:sp>
      </p:grpSp>
      <p:sp>
        <p:nvSpPr>
          <p:cNvPr id="28" name="Text Box 9">
            <a:extLst>
              <a:ext uri="{FF2B5EF4-FFF2-40B4-BE49-F238E27FC236}">
                <a16:creationId xmlns:a16="http://schemas.microsoft.com/office/drawing/2014/main" id="{F9148856-D27C-4010-9C79-A8DA168CB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82" y="1061997"/>
            <a:ext cx="238898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181300"/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Summary:</a:t>
            </a:r>
          </a:p>
        </p:txBody>
      </p:sp>
      <p:sp>
        <p:nvSpPr>
          <p:cNvPr id="18" name="Textfeld 4">
            <a:extLst>
              <a:ext uri="{FF2B5EF4-FFF2-40B4-BE49-F238E27FC236}">
                <a16:creationId xmlns:a16="http://schemas.microsoft.com/office/drawing/2014/main" id="{3BFEBF20-85F2-4852-BF8C-2D6DC4E43C3E}"/>
              </a:ext>
            </a:extLst>
          </p:cNvPr>
          <p:cNvSpPr txBox="1"/>
          <p:nvPr/>
        </p:nvSpPr>
        <p:spPr>
          <a:xfrm>
            <a:off x="10526090" y="286894"/>
            <a:ext cx="151824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BECD00"/>
                </a:solidFill>
              </a:rPr>
              <a:t>Your LOGO of affiliation</a:t>
            </a:r>
          </a:p>
        </p:txBody>
      </p:sp>
      <p:sp>
        <p:nvSpPr>
          <p:cNvPr id="21" name="Text Box 2">
            <a:extLst>
              <a:ext uri="{FF2B5EF4-FFF2-40B4-BE49-F238E27FC236}">
                <a16:creationId xmlns:a16="http://schemas.microsoft.com/office/drawing/2014/main" id="{16382CFD-863F-4CD2-9F33-30DBAEBFE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322" y="4929148"/>
            <a:ext cx="2776504" cy="50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altLang="en-US" sz="1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Figures must have appropriate caption. Figures must be large and text easily legible.</a:t>
            </a:r>
            <a:endParaRPr lang="en-US" altLang="en-US" sz="1100" dirty="0">
              <a:solidFill>
                <a:srgbClr val="1813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901CA9-855F-4872-9092-3B5B4609DC28}"/>
              </a:ext>
            </a:extLst>
          </p:cNvPr>
          <p:cNvSpPr txBox="1"/>
          <p:nvPr/>
        </p:nvSpPr>
        <p:spPr>
          <a:xfrm>
            <a:off x="1306000" y="4516619"/>
            <a:ext cx="315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813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SPACE FOR KEY FIGURES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4912721-4AFD-4DB1-B9D3-86CE9B567A8D}"/>
              </a:ext>
            </a:extLst>
          </p:cNvPr>
          <p:cNvSpPr txBox="1"/>
          <p:nvPr/>
        </p:nvSpPr>
        <p:spPr>
          <a:xfrm>
            <a:off x="1913403" y="6161136"/>
            <a:ext cx="315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813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Please write the poster ID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0831B3F-62B5-4FC2-A15E-E17BD69057DA}"/>
              </a:ext>
            </a:extLst>
          </p:cNvPr>
          <p:cNvCxnSpPr>
            <a:endCxn id="19" idx="3"/>
          </p:cNvCxnSpPr>
          <p:nvPr/>
        </p:nvCxnSpPr>
        <p:spPr>
          <a:xfrm flipH="1">
            <a:off x="1531916" y="6592396"/>
            <a:ext cx="762975" cy="76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28">
            <a:extLst>
              <a:ext uri="{FF2B5EF4-FFF2-40B4-BE49-F238E27FC236}">
                <a16:creationId xmlns:a16="http://schemas.microsoft.com/office/drawing/2014/main" id="{C3DA79C5-E619-4D7B-8E83-457F4790057F}"/>
              </a:ext>
            </a:extLst>
          </p:cNvPr>
          <p:cNvSpPr txBox="1"/>
          <p:nvPr/>
        </p:nvSpPr>
        <p:spPr>
          <a:xfrm>
            <a:off x="7524440" y="2045092"/>
            <a:ext cx="315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813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SPACE FOR KEY FIGURES</a:t>
            </a: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E65265B8-E48B-4972-93EF-3BCEC3AAA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5583" y="2507457"/>
            <a:ext cx="2776504" cy="50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altLang="en-US" sz="1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Figures must have appropriate caption. Figures must be large and text easily legible.</a:t>
            </a:r>
            <a:endParaRPr lang="en-US" altLang="en-US" sz="1100" dirty="0">
              <a:solidFill>
                <a:srgbClr val="1813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feld 2">
            <a:extLst>
              <a:ext uri="{FF2B5EF4-FFF2-40B4-BE49-F238E27FC236}">
                <a16:creationId xmlns:a16="http://schemas.microsoft.com/office/drawing/2014/main" id="{62B7F4B1-F3A0-4E88-84CB-34E06C685498}"/>
              </a:ext>
            </a:extLst>
          </p:cNvPr>
          <p:cNvSpPr txBox="1"/>
          <p:nvPr/>
        </p:nvSpPr>
        <p:spPr>
          <a:xfrm>
            <a:off x="6547264" y="3185982"/>
            <a:ext cx="5193146" cy="3755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en-US"/>
            </a:defPPr>
            <a:lvl1pPr marL="171450" marR="0" lvl="0" indent="-1714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1813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marL="0" indent="0" algn="ctr">
              <a:buNone/>
            </a:pPr>
            <a:r>
              <a:rPr lang="de-DE" dirty="0"/>
              <a:t>Supershort: Experimental set-up and methods:</a:t>
            </a:r>
          </a:p>
        </p:txBody>
      </p:sp>
    </p:spTree>
    <p:extLst>
      <p:ext uri="{BB962C8B-B14F-4D97-AF65-F5344CB8AC3E}">
        <p14:creationId xmlns:p14="http://schemas.microsoft.com/office/powerpoint/2010/main" val="4164824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146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RIAPA OED-2021</dc:title>
  <dc:creator>RIAPA-OED2021</dc:creator>
  <cp:lastModifiedBy>i5</cp:lastModifiedBy>
  <cp:revision>62</cp:revision>
  <dcterms:created xsi:type="dcterms:W3CDTF">2020-05-20T13:51:15Z</dcterms:created>
  <dcterms:modified xsi:type="dcterms:W3CDTF">2021-06-07T14:19:32Z</dcterms:modified>
</cp:coreProperties>
</file>